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12"/>
  </p:handoutMasterIdLst>
  <p:sldIdLst>
    <p:sldId id="256" r:id="rId3"/>
    <p:sldId id="257" r:id="rId4"/>
    <p:sldId id="259" r:id="rId5"/>
    <p:sldId id="281" r:id="rId6"/>
    <p:sldId id="283" r:id="rId8"/>
    <p:sldId id="284" r:id="rId9"/>
    <p:sldId id="282" r:id="rId10"/>
    <p:sldId id="280" r:id="rId11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3333FF"/>
    <a:srgbClr val="168519"/>
    <a:srgbClr val="8D0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69148E4-1D7F-4662-B111-4B8FC8915334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3D6FD7-6A2B-4E95-BFD1-DE693D1F104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048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048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1CF6D23-60AD-4CC2-8604-08F9F4262D5F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5C5A6BC-C8FC-455F-BCA2-772720C1CA4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27CA707-A326-48C6-AAB0-5817673B49C2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3E50DA5-A16F-4DF8-9A50-6CA46D56036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3E6B087-7ADB-4496-BF82-5FD4737EB841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029A99A-2855-4403-92BB-8E93CE5CFFF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E41027E-0728-467E-8170-D472FF934E3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4B6AB47-6742-481B-A1DC-B71EEEACA8A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DA8C8CB6-2CF3-4B35-9240-CCDA97961E58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08440EB-D7C3-493C-9317-EC400D31310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5C1C4B8-1244-4A50-8453-212688649425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DADE9B76-8FBC-4692-90FC-171CC1C2AA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59D2679-216C-4C61-9C28-8ED34BC576FB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66ACA4A-BE47-49BF-8C3A-39CB288CD8C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7E94684-5481-4D34-8517-08E996A792B9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CA3E516-70E9-40F5-8D49-C3AA7EA291C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ED11A16-B056-4DA8-BC21-88A9653BEF2B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FBF5D80-AD18-4894-A9D7-58FAA3FB929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EDE3A48-388F-429D-9236-E308F74614DC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A052295-58D4-4BAF-BB34-FD511541AC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1802617-887C-40AA-933A-90523EEDF0FE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949157A-DC37-4F4A-9A29-AA884428EA3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A8EE462-6F28-4499-99F0-BFFCFE069BF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F9816F4-CB3B-43C5-946E-01DCBD6D1EE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3783552-2ABB-4CFE-BA9E-47E0B05A2DC6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23BB992-B67F-49C5-9E38-67E3092C94C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29552A6E-EC39-4186-940E-E9B83F2C70D6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D0C22F7-B0C9-4F78-9638-9C31E7EE4D4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5" name="Freeform 6"/>
          <p:cNvSpPr/>
          <p:nvPr/>
        </p:nvSpPr>
        <p:spPr>
          <a:xfrm>
            <a:off x="2798763" y="1924050"/>
            <a:ext cx="6345237" cy="2093913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10932" h="3294">
                <a:moveTo>
                  <a:pt x="206" y="0"/>
                </a:moveTo>
                <a:lnTo>
                  <a:pt x="10932" y="0"/>
                </a:lnTo>
                <a:lnTo>
                  <a:pt x="10932" y="3294"/>
                </a:lnTo>
                <a:lnTo>
                  <a:pt x="0" y="3294"/>
                </a:lnTo>
                <a:cubicBezTo>
                  <a:pt x="540" y="2909"/>
                  <a:pt x="892" y="2277"/>
                  <a:pt x="892" y="1564"/>
                </a:cubicBezTo>
                <a:cubicBezTo>
                  <a:pt x="892" y="945"/>
                  <a:pt x="628" y="388"/>
                  <a:pt x="206" y="0"/>
                </a:cubicBezTo>
                <a:close/>
              </a:path>
            </a:pathLst>
          </a:custGeom>
          <a:solidFill>
            <a:srgbClr val="0067AC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Oval 5"/>
          <p:cNvSpPr/>
          <p:nvPr/>
        </p:nvSpPr>
        <p:spPr>
          <a:xfrm>
            <a:off x="971550" y="1924050"/>
            <a:ext cx="2160588" cy="2093913"/>
          </a:xfrm>
          <a:prstGeom prst="ellipse">
            <a:avLst/>
          </a:prstGeom>
          <a:solidFill>
            <a:srgbClr val="F3F3F3"/>
          </a:solidFill>
          <a:ln w="9525" cap="flat" cmpd="sng">
            <a:solidFill>
              <a:srgbClr val="2B4F9A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 typeface="Arial" panose="020B0604020202020204" pitchFamily="34" charset="0"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6" name="Freeform 8"/>
          <p:cNvSpPr>
            <a:spLocks noEditPoints="1"/>
          </p:cNvSpPr>
          <p:nvPr/>
        </p:nvSpPr>
        <p:spPr bwMode="auto">
          <a:xfrm>
            <a:off x="1243013" y="2282825"/>
            <a:ext cx="1673225" cy="1452563"/>
          </a:xfrm>
          <a:custGeom>
            <a:avLst/>
            <a:gdLst>
              <a:gd name="T0" fmla="*/ 1750 w 3291"/>
              <a:gd name="T1" fmla="*/ 2045 h 2711"/>
              <a:gd name="T2" fmla="*/ 124 w 3291"/>
              <a:gd name="T3" fmla="*/ 1828 h 2711"/>
              <a:gd name="T4" fmla="*/ 2796 w 3291"/>
              <a:gd name="T5" fmla="*/ 1897 h 2711"/>
              <a:gd name="T6" fmla="*/ 2758 w 3291"/>
              <a:gd name="T7" fmla="*/ 1846 h 2711"/>
              <a:gd name="T8" fmla="*/ 1737 w 3291"/>
              <a:gd name="T9" fmla="*/ 1944 h 2711"/>
              <a:gd name="T10" fmla="*/ 137 w 3291"/>
              <a:gd name="T11" fmla="*/ 1170 h 2711"/>
              <a:gd name="T12" fmla="*/ 1769 w 3291"/>
              <a:gd name="T13" fmla="*/ 1998 h 2711"/>
              <a:gd name="T14" fmla="*/ 2793 w 3291"/>
              <a:gd name="T15" fmla="*/ 1500 h 2711"/>
              <a:gd name="T16" fmla="*/ 1737 w 3291"/>
              <a:gd name="T17" fmla="*/ 1944 h 2711"/>
              <a:gd name="T18" fmla="*/ 2416 w 3291"/>
              <a:gd name="T19" fmla="*/ 1399 h 2711"/>
              <a:gd name="T20" fmla="*/ 2389 w 3291"/>
              <a:gd name="T21" fmla="*/ 1066 h 2711"/>
              <a:gd name="T22" fmla="*/ 686 w 3291"/>
              <a:gd name="T23" fmla="*/ 1043 h 2711"/>
              <a:gd name="T24" fmla="*/ 170 w 3291"/>
              <a:gd name="T25" fmla="*/ 1155 h 2711"/>
              <a:gd name="T26" fmla="*/ 1736 w 3291"/>
              <a:gd name="T27" fmla="*/ 2657 h 2711"/>
              <a:gd name="T28" fmla="*/ 136 w 3291"/>
              <a:gd name="T29" fmla="*/ 1883 h 2711"/>
              <a:gd name="T30" fmla="*/ 1769 w 3291"/>
              <a:gd name="T31" fmla="*/ 2711 h 2711"/>
              <a:gd name="T32" fmla="*/ 2792 w 3291"/>
              <a:gd name="T33" fmla="*/ 2213 h 2711"/>
              <a:gd name="T34" fmla="*/ 1736 w 3291"/>
              <a:gd name="T35" fmla="*/ 2657 h 2711"/>
              <a:gd name="T36" fmla="*/ 2573 w 3291"/>
              <a:gd name="T37" fmla="*/ 831 h 2711"/>
              <a:gd name="T38" fmla="*/ 2548 w 3291"/>
              <a:gd name="T39" fmla="*/ 890 h 2711"/>
              <a:gd name="T40" fmla="*/ 2565 w 3291"/>
              <a:gd name="T41" fmla="*/ 976 h 2711"/>
              <a:gd name="T42" fmla="*/ 2496 w 3291"/>
              <a:gd name="T43" fmla="*/ 1357 h 2711"/>
              <a:gd name="T44" fmla="*/ 2689 w 3291"/>
              <a:gd name="T45" fmla="*/ 1020 h 2711"/>
              <a:gd name="T46" fmla="*/ 2669 w 3291"/>
              <a:gd name="T47" fmla="*/ 940 h 2711"/>
              <a:gd name="T48" fmla="*/ 2686 w 3291"/>
              <a:gd name="T49" fmla="*/ 850 h 2711"/>
              <a:gd name="T50" fmla="*/ 2664 w 3291"/>
              <a:gd name="T51" fmla="*/ 547 h 2711"/>
              <a:gd name="T52" fmla="*/ 3272 w 3291"/>
              <a:gd name="T53" fmla="*/ 421 h 2711"/>
              <a:gd name="T54" fmla="*/ 1864 w 3291"/>
              <a:gd name="T55" fmla="*/ 11 h 2711"/>
              <a:gd name="T56" fmla="*/ 996 w 3291"/>
              <a:gd name="T57" fmla="*/ 69 h 2711"/>
              <a:gd name="T58" fmla="*/ 25 w 3291"/>
              <a:gd name="T59" fmla="*/ 185 h 2711"/>
              <a:gd name="T60" fmla="*/ 1157 w 3291"/>
              <a:gd name="T61" fmla="*/ 782 h 2711"/>
              <a:gd name="T62" fmla="*/ 2505 w 3291"/>
              <a:gd name="T63" fmla="*/ 575 h 2711"/>
              <a:gd name="T64" fmla="*/ 1514 w 3291"/>
              <a:gd name="T65" fmla="*/ 390 h 2711"/>
              <a:gd name="T66" fmla="*/ 2542 w 3291"/>
              <a:gd name="T67" fmla="*/ 495 h 2711"/>
              <a:gd name="T68" fmla="*/ 2317 w 3291"/>
              <a:gd name="T69" fmla="*/ 680 h 2711"/>
              <a:gd name="T70" fmla="*/ 759 w 3291"/>
              <a:gd name="T71" fmla="*/ 1043 h 2711"/>
              <a:gd name="T72" fmla="*/ 1124 w 3291"/>
              <a:gd name="T73" fmla="*/ 845 h 2711"/>
              <a:gd name="T74" fmla="*/ 2317 w 3291"/>
              <a:gd name="T75" fmla="*/ 680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91" h="2711">
                <a:moveTo>
                  <a:pt x="1729" y="2299"/>
                </a:moveTo>
                <a:cubicBezTo>
                  <a:pt x="1706" y="2214"/>
                  <a:pt x="1705" y="2127"/>
                  <a:pt x="1750" y="2045"/>
                </a:cubicBezTo>
                <a:lnTo>
                  <a:pt x="129" y="1525"/>
                </a:lnTo>
                <a:cubicBezTo>
                  <a:pt x="67" y="1606"/>
                  <a:pt x="52" y="1714"/>
                  <a:pt x="124" y="1828"/>
                </a:cubicBezTo>
                <a:lnTo>
                  <a:pt x="1762" y="2353"/>
                </a:lnTo>
                <a:lnTo>
                  <a:pt x="2796" y="1897"/>
                </a:lnTo>
                <a:cubicBezTo>
                  <a:pt x="2824" y="1885"/>
                  <a:pt x="2819" y="1866"/>
                  <a:pt x="2785" y="1855"/>
                </a:cubicBezTo>
                <a:lnTo>
                  <a:pt x="2758" y="1846"/>
                </a:lnTo>
                <a:lnTo>
                  <a:pt x="1729" y="2299"/>
                </a:lnTo>
                <a:close/>
                <a:moveTo>
                  <a:pt x="1737" y="1944"/>
                </a:moveTo>
                <a:cubicBezTo>
                  <a:pt x="1714" y="1859"/>
                  <a:pt x="1712" y="1772"/>
                  <a:pt x="1757" y="1689"/>
                </a:cubicBezTo>
                <a:lnTo>
                  <a:pt x="137" y="1170"/>
                </a:lnTo>
                <a:cubicBezTo>
                  <a:pt x="74" y="1251"/>
                  <a:pt x="59" y="1358"/>
                  <a:pt x="131" y="1473"/>
                </a:cubicBezTo>
                <a:lnTo>
                  <a:pt x="1769" y="1998"/>
                </a:lnTo>
                <a:lnTo>
                  <a:pt x="2803" y="1542"/>
                </a:lnTo>
                <a:cubicBezTo>
                  <a:pt x="2831" y="1529"/>
                  <a:pt x="2826" y="1510"/>
                  <a:pt x="2793" y="1500"/>
                </a:cubicBezTo>
                <a:lnTo>
                  <a:pt x="2765" y="1491"/>
                </a:lnTo>
                <a:lnTo>
                  <a:pt x="1737" y="1944"/>
                </a:lnTo>
                <a:close/>
                <a:moveTo>
                  <a:pt x="1791" y="1675"/>
                </a:moveTo>
                <a:lnTo>
                  <a:pt x="2416" y="1399"/>
                </a:lnTo>
                <a:lnTo>
                  <a:pt x="2463" y="1089"/>
                </a:lnTo>
                <a:lnTo>
                  <a:pt x="2389" y="1066"/>
                </a:lnTo>
                <a:cubicBezTo>
                  <a:pt x="2354" y="1324"/>
                  <a:pt x="1716" y="1343"/>
                  <a:pt x="1538" y="1343"/>
                </a:cubicBezTo>
                <a:cubicBezTo>
                  <a:pt x="1355" y="1343"/>
                  <a:pt x="686" y="1323"/>
                  <a:pt x="686" y="1043"/>
                </a:cubicBezTo>
                <a:lnTo>
                  <a:pt x="686" y="928"/>
                </a:lnTo>
                <a:lnTo>
                  <a:pt x="170" y="1155"/>
                </a:lnTo>
                <a:lnTo>
                  <a:pt x="1791" y="1675"/>
                </a:lnTo>
                <a:close/>
                <a:moveTo>
                  <a:pt x="1736" y="2657"/>
                </a:moveTo>
                <a:cubicBezTo>
                  <a:pt x="1713" y="2572"/>
                  <a:pt x="1712" y="2485"/>
                  <a:pt x="1757" y="2403"/>
                </a:cubicBezTo>
                <a:lnTo>
                  <a:pt x="136" y="1883"/>
                </a:lnTo>
                <a:cubicBezTo>
                  <a:pt x="74" y="1964"/>
                  <a:pt x="58" y="2072"/>
                  <a:pt x="131" y="2186"/>
                </a:cubicBezTo>
                <a:lnTo>
                  <a:pt x="1769" y="2711"/>
                </a:lnTo>
                <a:lnTo>
                  <a:pt x="2803" y="2255"/>
                </a:lnTo>
                <a:cubicBezTo>
                  <a:pt x="2831" y="2243"/>
                  <a:pt x="2826" y="2224"/>
                  <a:pt x="2792" y="2213"/>
                </a:cubicBezTo>
                <a:lnTo>
                  <a:pt x="2765" y="2204"/>
                </a:lnTo>
                <a:lnTo>
                  <a:pt x="1736" y="2657"/>
                </a:lnTo>
                <a:close/>
                <a:moveTo>
                  <a:pt x="2573" y="530"/>
                </a:moveTo>
                <a:lnTo>
                  <a:pt x="2573" y="831"/>
                </a:lnTo>
                <a:cubicBezTo>
                  <a:pt x="2562" y="833"/>
                  <a:pt x="2552" y="840"/>
                  <a:pt x="2551" y="850"/>
                </a:cubicBezTo>
                <a:lnTo>
                  <a:pt x="2548" y="890"/>
                </a:lnTo>
                <a:cubicBezTo>
                  <a:pt x="2547" y="912"/>
                  <a:pt x="2569" y="922"/>
                  <a:pt x="2567" y="940"/>
                </a:cubicBezTo>
                <a:lnTo>
                  <a:pt x="2565" y="976"/>
                </a:lnTo>
                <a:cubicBezTo>
                  <a:pt x="2564" y="990"/>
                  <a:pt x="2549" y="1002"/>
                  <a:pt x="2548" y="1020"/>
                </a:cubicBezTo>
                <a:lnTo>
                  <a:pt x="2496" y="1357"/>
                </a:lnTo>
                <a:cubicBezTo>
                  <a:pt x="2516" y="1397"/>
                  <a:pt x="2718" y="1398"/>
                  <a:pt x="2740" y="1357"/>
                </a:cubicBezTo>
                <a:lnTo>
                  <a:pt x="2689" y="1020"/>
                </a:lnTo>
                <a:cubicBezTo>
                  <a:pt x="2688" y="1002"/>
                  <a:pt x="2672" y="991"/>
                  <a:pt x="2671" y="976"/>
                </a:cubicBezTo>
                <a:lnTo>
                  <a:pt x="2669" y="940"/>
                </a:lnTo>
                <a:cubicBezTo>
                  <a:pt x="2668" y="921"/>
                  <a:pt x="2691" y="916"/>
                  <a:pt x="2689" y="891"/>
                </a:cubicBezTo>
                <a:lnTo>
                  <a:pt x="2686" y="850"/>
                </a:lnTo>
                <a:cubicBezTo>
                  <a:pt x="2686" y="839"/>
                  <a:pt x="2675" y="832"/>
                  <a:pt x="2664" y="831"/>
                </a:cubicBezTo>
                <a:cubicBezTo>
                  <a:pt x="2664" y="527"/>
                  <a:pt x="2664" y="875"/>
                  <a:pt x="2664" y="547"/>
                </a:cubicBezTo>
                <a:lnTo>
                  <a:pt x="3270" y="442"/>
                </a:lnTo>
                <a:cubicBezTo>
                  <a:pt x="3287" y="440"/>
                  <a:pt x="3291" y="428"/>
                  <a:pt x="3272" y="421"/>
                </a:cubicBezTo>
                <a:cubicBezTo>
                  <a:pt x="2980" y="336"/>
                  <a:pt x="2714" y="258"/>
                  <a:pt x="2471" y="187"/>
                </a:cubicBezTo>
                <a:cubicBezTo>
                  <a:pt x="2253" y="124"/>
                  <a:pt x="2051" y="65"/>
                  <a:pt x="1864" y="11"/>
                </a:cubicBezTo>
                <a:cubicBezTo>
                  <a:pt x="1831" y="1"/>
                  <a:pt x="1809" y="0"/>
                  <a:pt x="1775" y="3"/>
                </a:cubicBezTo>
                <a:cubicBezTo>
                  <a:pt x="1531" y="24"/>
                  <a:pt x="1272" y="46"/>
                  <a:pt x="996" y="69"/>
                </a:cubicBezTo>
                <a:cubicBezTo>
                  <a:pt x="696" y="95"/>
                  <a:pt x="375" y="122"/>
                  <a:pt x="29" y="151"/>
                </a:cubicBezTo>
                <a:cubicBezTo>
                  <a:pt x="0" y="155"/>
                  <a:pt x="6" y="177"/>
                  <a:pt x="25" y="185"/>
                </a:cubicBezTo>
                <a:cubicBezTo>
                  <a:pt x="163" y="258"/>
                  <a:pt x="313" y="337"/>
                  <a:pt x="479" y="424"/>
                </a:cubicBezTo>
                <a:cubicBezTo>
                  <a:pt x="679" y="529"/>
                  <a:pt x="903" y="648"/>
                  <a:pt x="1157" y="782"/>
                </a:cubicBezTo>
                <a:cubicBezTo>
                  <a:pt x="1179" y="793"/>
                  <a:pt x="1226" y="797"/>
                  <a:pt x="1262" y="791"/>
                </a:cubicBezTo>
                <a:cubicBezTo>
                  <a:pt x="1676" y="719"/>
                  <a:pt x="2091" y="647"/>
                  <a:pt x="2505" y="575"/>
                </a:cubicBezTo>
                <a:cubicBezTo>
                  <a:pt x="2504" y="561"/>
                  <a:pt x="2499" y="553"/>
                  <a:pt x="2481" y="548"/>
                </a:cubicBezTo>
                <a:lnTo>
                  <a:pt x="1514" y="390"/>
                </a:lnTo>
                <a:cubicBezTo>
                  <a:pt x="1430" y="377"/>
                  <a:pt x="1445" y="316"/>
                  <a:pt x="1494" y="324"/>
                </a:cubicBezTo>
                <a:lnTo>
                  <a:pt x="2542" y="495"/>
                </a:lnTo>
                <a:cubicBezTo>
                  <a:pt x="2562" y="498"/>
                  <a:pt x="2573" y="511"/>
                  <a:pt x="2573" y="530"/>
                </a:cubicBezTo>
                <a:close/>
                <a:moveTo>
                  <a:pt x="2317" y="680"/>
                </a:moveTo>
                <a:lnTo>
                  <a:pt x="2317" y="1043"/>
                </a:lnTo>
                <a:cubicBezTo>
                  <a:pt x="2317" y="1345"/>
                  <a:pt x="759" y="1345"/>
                  <a:pt x="759" y="1043"/>
                </a:cubicBezTo>
                <a:lnTo>
                  <a:pt x="759" y="652"/>
                </a:lnTo>
                <a:cubicBezTo>
                  <a:pt x="880" y="716"/>
                  <a:pt x="1002" y="781"/>
                  <a:pt x="1124" y="845"/>
                </a:cubicBezTo>
                <a:cubicBezTo>
                  <a:pt x="1164" y="866"/>
                  <a:pt x="1229" y="869"/>
                  <a:pt x="1274" y="861"/>
                </a:cubicBezTo>
                <a:cubicBezTo>
                  <a:pt x="1622" y="801"/>
                  <a:pt x="1969" y="741"/>
                  <a:pt x="2317" y="68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276600" y="1620838"/>
            <a:ext cx="6240463" cy="25209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Calibri" panose="020F0502020204030204" pitchFamily="34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  <a:sym typeface="Calibri" panose="020F0502020204030204" pitchFamily="34" charset="0"/>
              </a:rPr>
              <a:t>2023</a:t>
            </a:r>
            <a:r>
              <a:rPr kumimoji="0" lang="zh-CN" alt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  <a:sym typeface="Calibri" panose="020F0502020204030204" pitchFamily="34" charset="0"/>
              </a:rPr>
              <a:t>届毕业生生源采集工作说明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j-cs"/>
              <a:sym typeface="Calibri" panose="020F0502020204030204" pitchFamily="34" charset="0"/>
            </a:endParaRPr>
          </a:p>
        </p:txBody>
      </p:sp>
      <p:sp>
        <p:nvSpPr>
          <p:cNvPr id="16390" name="文本框 2"/>
          <p:cNvSpPr txBox="1"/>
          <p:nvPr/>
        </p:nvSpPr>
        <p:spPr>
          <a:xfrm>
            <a:off x="5199063" y="4429125"/>
            <a:ext cx="185737" cy="3698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Font typeface="Arial" panose="020B0604020202020204" pitchFamily="34" charset="0"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grpSp>
        <p:nvGrpSpPr>
          <p:cNvPr id="16391" name="组合 10"/>
          <p:cNvGrpSpPr/>
          <p:nvPr/>
        </p:nvGrpSpPr>
        <p:grpSpPr>
          <a:xfrm>
            <a:off x="92075" y="333375"/>
            <a:ext cx="7524750" cy="630238"/>
            <a:chOff x="2339752" y="5085184"/>
            <a:chExt cx="6804248" cy="491208"/>
          </a:xfrm>
        </p:grpSpPr>
        <p:pic>
          <p:nvPicPr>
            <p:cNvPr id="1639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39752" y="5085184"/>
              <a:ext cx="2530654" cy="49120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393" name="图片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370" y="5085185"/>
              <a:ext cx="4264630" cy="49120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Freeform 7"/>
          <p:cNvSpPr/>
          <p:nvPr/>
        </p:nvSpPr>
        <p:spPr>
          <a:xfrm>
            <a:off x="0" y="1924050"/>
            <a:ext cx="1141413" cy="2093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pathLst>
              <a:path w="2589" h="3294">
                <a:moveTo>
                  <a:pt x="0" y="0"/>
                </a:moveTo>
                <a:lnTo>
                  <a:pt x="2383" y="0"/>
                </a:lnTo>
                <a:cubicBezTo>
                  <a:pt x="1961" y="388"/>
                  <a:pt x="1697" y="945"/>
                  <a:pt x="1697" y="1564"/>
                </a:cubicBezTo>
                <a:cubicBezTo>
                  <a:pt x="1697" y="2277"/>
                  <a:pt x="2049" y="2909"/>
                  <a:pt x="2589" y="3294"/>
                </a:cubicBezTo>
                <a:lnTo>
                  <a:pt x="0" y="3294"/>
                </a:lnTo>
                <a:lnTo>
                  <a:pt x="0" y="0"/>
                </a:lnTo>
                <a:close/>
              </a:path>
            </a:pathLst>
          </a:custGeom>
          <a:solidFill>
            <a:srgbClr val="0067AC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7" name="TextBox 11"/>
          <p:cNvSpPr txBox="1"/>
          <p:nvPr/>
        </p:nvSpPr>
        <p:spPr>
          <a:xfrm>
            <a:off x="3890963" y="5338763"/>
            <a:ext cx="5010150" cy="50673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r">
              <a:lnSpc>
                <a:spcPct val="150000"/>
              </a:lnSpc>
              <a:buFont typeface="Arial" panose="020B0604020202020204" pitchFamily="34" charset="0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2022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年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9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18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日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标题 1"/>
          <p:cNvSpPr>
            <a:spLocks noGrp="1"/>
          </p:cNvSpPr>
          <p:nvPr>
            <p:ph type="title"/>
          </p:nvPr>
        </p:nvSpPr>
        <p:spPr>
          <a:xfrm>
            <a:off x="-3175" y="642938"/>
            <a:ext cx="8229600" cy="719137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一、生源采集工作流程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AutoShape 3"/>
          <p:cNvSpPr/>
          <p:nvPr/>
        </p:nvSpPr>
        <p:spPr>
          <a:xfrm>
            <a:off x="1835150" y="4292600"/>
            <a:ext cx="1905000" cy="1512888"/>
          </a:xfrm>
          <a:prstGeom prst="roundRect">
            <a:avLst>
              <a:gd name="adj" fmla="val 0"/>
            </a:avLst>
          </a:prstGeom>
          <a:noFill/>
          <a:ln w="3175" cap="flat" cmpd="sng">
            <a:solidFill>
              <a:srgbClr val="969696"/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="b" anchorCtr="0"/>
          <a:p>
            <a:pPr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严格按照通知要求，精确填报，提交时仔细核查数据格式和内容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7" name="AutoShape 5"/>
          <p:cNvSpPr/>
          <p:nvPr/>
        </p:nvSpPr>
        <p:spPr>
          <a:xfrm>
            <a:off x="6948488" y="2225675"/>
            <a:ext cx="2016125" cy="766763"/>
          </a:xfrm>
          <a:prstGeom prst="roundRect">
            <a:avLst>
              <a:gd name="adj" fmla="val 0"/>
            </a:avLst>
          </a:prstGeom>
          <a:noFill/>
          <a:ln w="3175" cap="flat" cmpd="sng">
            <a:solidFill>
              <a:srgbClr val="969696"/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学校生源信息正式入库，不再更改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8" name="AutoShape 6"/>
          <p:cNvSpPr/>
          <p:nvPr/>
        </p:nvSpPr>
        <p:spPr>
          <a:xfrm>
            <a:off x="9525" y="2282825"/>
            <a:ext cx="2120900" cy="792163"/>
          </a:xfrm>
          <a:prstGeom prst="roundRect">
            <a:avLst>
              <a:gd name="adj" fmla="val 0"/>
            </a:avLst>
          </a:prstGeom>
          <a:noFill/>
          <a:ln w="3175" cap="flat" cmpd="sng">
            <a:solidFill>
              <a:srgbClr val="969696"/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部分字段填好，其他必填字段学院采集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1917700" y="3030538"/>
            <a:ext cx="1949450" cy="1189037"/>
          </a:xfrm>
          <a:prstGeom prst="chevron">
            <a:avLst>
              <a:gd name="adj" fmla="val 25792"/>
            </a:avLst>
          </a:prstGeom>
          <a:solidFill>
            <a:schemeClr val="tx2"/>
          </a:solidFill>
          <a:ln w="9525">
            <a:noFill/>
          </a:ln>
        </p:spPr>
        <p:txBody>
          <a:bodyPr wrap="none" anchor="ctr" anchorCtr="0"/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学院组织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毕业生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采集上报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180975" y="3030538"/>
            <a:ext cx="1949450" cy="1189037"/>
          </a:xfrm>
          <a:prstGeom prst="homePlate">
            <a:avLst>
              <a:gd name="adj" fmla="val 30482"/>
            </a:avLst>
          </a:prstGeom>
          <a:solidFill>
            <a:schemeClr val="tx1"/>
          </a:solidFill>
          <a:ln w="9525">
            <a:noFill/>
          </a:ln>
        </p:spPr>
        <p:txBody>
          <a:bodyPr wrap="none" anchor="ctr" anchorCtr="0"/>
          <a:p>
            <a:pPr algn="ctr"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学校通知</a:t>
            </a:r>
            <a:endParaRPr lang="en-US" altLang="zh-CN" sz="20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发送生源表</a:t>
            </a:r>
            <a:endParaRPr lang="en-US" altLang="zh-CN" sz="20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3644900" y="3030538"/>
            <a:ext cx="1947863" cy="1189037"/>
          </a:xfrm>
          <a:prstGeom prst="chevron">
            <a:avLst>
              <a:gd name="adj" fmla="val 25793"/>
            </a:avLst>
          </a:prstGeom>
          <a:solidFill>
            <a:schemeClr val="tx2"/>
          </a:solidFill>
          <a:ln w="9525">
            <a:noFill/>
          </a:ln>
        </p:spPr>
        <p:txBody>
          <a:bodyPr wrap="none" anchor="ctr" anchorCtr="0"/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学校导入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反馈学院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5373688" y="3030538"/>
            <a:ext cx="1792287" cy="1189037"/>
          </a:xfrm>
          <a:prstGeom prst="chevron">
            <a:avLst>
              <a:gd name="adj" fmla="val 25778"/>
            </a:avLst>
          </a:prstGeom>
          <a:solidFill>
            <a:schemeClr val="tx2"/>
          </a:solidFill>
          <a:ln w="9525">
            <a:noFill/>
          </a:ln>
        </p:spPr>
        <p:txBody>
          <a:bodyPr wrap="none" anchor="ctr" anchorCtr="0"/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学院校对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书面反馈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6958013" y="3030538"/>
            <a:ext cx="1828800" cy="1189037"/>
          </a:xfrm>
          <a:prstGeom prst="chevron">
            <a:avLst>
              <a:gd name="adj" fmla="val 25769"/>
            </a:avLst>
          </a:prstGeom>
          <a:solidFill>
            <a:schemeClr val="tx2"/>
          </a:solidFill>
          <a:ln w="9525">
            <a:noFill/>
          </a:ln>
        </p:spPr>
        <p:txBody>
          <a:bodyPr wrap="none" anchor="ctr" anchorCtr="0"/>
          <a:p>
            <a:pPr algn="ctr">
              <a:buFont typeface="Arial" panose="020B0604020202020204" pitchFamily="34" charset="0"/>
            </a:pPr>
            <a:r>
              <a:rPr lang="zh-CN" altLang="en-US" sz="24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学校上报</a:t>
            </a:r>
            <a:endParaRPr lang="en-US" altLang="zh-CN" sz="24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标题 1"/>
          <p:cNvSpPr>
            <a:spLocks noGrp="1"/>
          </p:cNvSpPr>
          <p:nvPr>
            <p:ph type="title"/>
          </p:nvPr>
        </p:nvSpPr>
        <p:spPr>
          <a:xfrm>
            <a:off x="-28575" y="333375"/>
            <a:ext cx="8229600" cy="738188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二、生源采集工作要求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1" name="内容占位符 2"/>
          <p:cNvSpPr>
            <a:spLocks noGrp="1" noChangeArrowheads="1"/>
          </p:cNvSpPr>
          <p:nvPr>
            <p:ph idx="4294967295"/>
          </p:nvPr>
        </p:nvSpPr>
        <p:spPr>
          <a:xfrm>
            <a:off x="179388" y="1412875"/>
            <a:ext cx="8715375" cy="45354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●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高度重视，及时布置，精准填写，不可漏报、错报，按时报送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● 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生源表来源：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教育部学籍库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2023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年预计毕业生信息库（本科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&amp;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研究生）、教务处和研究生院学籍库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●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字段填写说明：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总共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30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个字段是必填字段，按照时间安排组织学生核对填报，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15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个必填字段已经填好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【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姓名、学号、考生号、学院名称、学历、专业、身份证号、性别、出生日期、民族、入学年月、毕业年月、学制、培养方式、委培单位名称（大部分填好）</a:t>
            </a: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Calibri" panose="020F0502020204030204" pitchFamily="34" charset="0"/>
              </a:rPr>
              <a:t>】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。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●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其它必填字段的填写方式：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严格按照通知要求按时精确规范填写</a:t>
            </a: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D0F2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panose="020F0502020204030204" pitchFamily="34" charset="0"/>
              </a:rPr>
              <a:t>。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rgbClr val="8D0F2F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标题 1"/>
          <p:cNvSpPr>
            <a:spLocks noGrp="1"/>
          </p:cNvSpPr>
          <p:nvPr>
            <p:ph type="title"/>
          </p:nvPr>
        </p:nvSpPr>
        <p:spPr>
          <a:xfrm>
            <a:off x="384175" y="117475"/>
            <a:ext cx="8229600" cy="503238"/>
          </a:xfrm>
          <a:ln/>
        </p:spPr>
        <p:txBody>
          <a:bodyPr vert="horz" wrap="square" lIns="91440" tIns="45720" rIns="91440" bIns="45720" anchor="ctr" anchorCtr="0"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生源表各字段具体填写要求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458" name="日期占位符 2"/>
          <p:cNvSpPr>
            <a:spLocks noGrp="1"/>
          </p:cNvSpPr>
          <p:nvPr>
            <p:ph type="dt" sz="half" idx="2"/>
          </p:nvPr>
        </p:nvSpPr>
        <p:spPr>
          <a:ln/>
        </p:spPr>
        <p:txBody>
          <a:bodyPr wrap="square" lIns="91440" tIns="45720" rIns="91440" b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>
              <a:buFont typeface="Arial" panose="020B0604020202020204" pitchFamily="34" charset="0"/>
            </a:pPr>
            <a:fld id="{BB962C8B-B14F-4D97-AF65-F5344CB8AC3E}" type="datetime1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252413" y="620713"/>
            <a:ext cx="8783638" cy="624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1.</a:t>
            </a:r>
            <a:r>
              <a:rPr kumimoji="0" lang="zh-CN" altLang="en-US" sz="1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姓名：</a:t>
            </a:r>
            <a:r>
              <a:rPr kumimoji="0" lang="zh-CN" altLang="en-US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按照教育部</a:t>
            </a:r>
            <a:r>
              <a:rPr kumimoji="0" lang="en-US" altLang="zh-CN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2023</a:t>
            </a:r>
            <a:r>
              <a:rPr kumimoji="0" lang="zh-CN" altLang="en-US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年预计毕业生学籍信息库中的姓名录入。已由中心统一录入生源表，每个字之间不允许出现空格；如需改动，需先联系学籍部门修改教育部学籍信息。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</a:t>
            </a:r>
            <a:endParaRPr kumimoji="0" lang="en-US" altLang="zh-CN" sz="1400" kern="1200" cap="none" spc="0" normalizeH="0" baseline="0" noProof="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2.</a:t>
            </a:r>
            <a:r>
              <a:rPr kumimoji="0" lang="zh-CN" altLang="en-US" sz="1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学号：</a:t>
            </a:r>
            <a:r>
              <a:rPr kumimoji="0" lang="zh-CN" altLang="en-US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已由中心统一录入生源表，毕业生无须改动；</a:t>
            </a:r>
            <a:endParaRPr kumimoji="0" lang="zh-CN" altLang="en-US" sz="1400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3.</a:t>
            </a:r>
            <a:r>
              <a:rPr kumimoji="0" lang="zh-CN" altLang="en-US" sz="1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考生号：</a:t>
            </a:r>
            <a:r>
              <a:rPr kumimoji="0" lang="zh-CN" altLang="en-US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已由中心统一录入生源表，毕业生无须改动；</a:t>
            </a:r>
            <a:endParaRPr kumimoji="0" lang="zh-CN" altLang="en-US" sz="1400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4.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学院名称：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已由中心统一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录入生源表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，毕业生如需修改，需向所在学部、各学院（中心）提交申请，学部、各学院（中心）核实无误后直接在“生源表”中修改；</a:t>
            </a:r>
            <a:endParaRPr kumimoji="0" lang="zh-CN" altLang="en-US" sz="1400" kern="1200" cap="none" spc="0" normalizeH="0" baseline="0" noProof="0" dirty="0">
              <a:solidFill>
                <a:srgbClr val="3333FF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5.</a:t>
            </a:r>
            <a:r>
              <a:rPr kumimoji="0" lang="zh-CN" altLang="en-US" sz="14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学历：</a:t>
            </a:r>
            <a:r>
              <a:rPr kumimoji="0" lang="zh-CN" altLang="en-US" sz="1400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以拟获取的毕业证书学历为准，已由中心统一录入生源表，毕业生无须改动；</a:t>
            </a:r>
            <a:endParaRPr kumimoji="0" lang="zh-CN" altLang="en-US" sz="1400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 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6.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专业：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按实际毕业专业准确填报（与毕业证上的专业名称一致），已由中心统一录入生源表，毕业生如需修改，需向学部、各学院（中心）提交申请，学部、各学院（中心）核实无误后直接在“生源表”中修改；</a:t>
            </a:r>
            <a:endParaRPr kumimoji="0" lang="en-US" altLang="zh-CN" sz="1400" kern="1200" cap="none" spc="0" normalizeH="0" baseline="0" noProof="0" dirty="0">
              <a:solidFill>
                <a:srgbClr val="3333FF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7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身份证号：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已由中心统一录入生源表，如有错误的，直接修改即可，身份证号是毕业生使用信息网和办理就业失业登记证的重要信息，请务必核实准确，严格依照毕业生身份证填写；</a:t>
            </a:r>
            <a:endParaRPr kumimoji="0" lang="zh-CN" altLang="en-US" sz="1400" kern="1200" cap="none" spc="0" normalizeH="0" baseline="0" noProof="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8.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性别：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已由中心统一录入生源表，如有错误，直接在“生源表”中修改即可，格式为“男”、“女”；</a:t>
            </a:r>
            <a:endParaRPr kumimoji="0" lang="zh-CN" altLang="en-US" sz="1400" kern="1200" cap="none" spc="0" normalizeH="0" baseline="0" noProof="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      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9.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出生日期：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已由中心按照身份证号提取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录入生源表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，如改动身份证号的，务必同时修改该字段，格式为“</a:t>
            </a:r>
            <a:r>
              <a:rPr kumimoji="0" lang="en-US" altLang="zh-CN" sz="1400" kern="1200" cap="none" spc="0" normalizeH="0" baseline="0" noProof="0" dirty="0" smtClean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19981022</a:t>
            </a:r>
            <a:r>
              <a:rPr kumimoji="0" lang="zh-CN" altLang="en-US" sz="1400" kern="1200" cap="none" spc="0" normalizeH="0" baseline="0" noProof="0" dirty="0" smtClean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”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Calibri" panose="020F0502020204030204" pitchFamily="34" charset="0"/>
              </a:rPr>
              <a:t>；</a:t>
            </a:r>
            <a:endParaRPr kumimoji="0" lang="en-US" altLang="zh-CN" sz="1400" kern="1200" cap="none" spc="0" normalizeH="0" baseline="0" noProof="0" dirty="0">
              <a:solidFill>
                <a:srgbClr val="3333FF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R="0" indent="304800" defTabSz="914400" eaLnBrk="0" hangingPunct="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400" b="1" kern="1200" cap="none" spc="0" normalizeH="0" baseline="0" noProof="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</a:t>
            </a:r>
            <a:r>
              <a:rPr kumimoji="0" lang="zh-CN" altLang="en-US" sz="1400" b="1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民族：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已由中心统一录入“生源表”，如有错误的，直接修改即可，以身份证上的信息为准，严格按照“中华人民共和国民族名称字典”（附件</a:t>
            </a:r>
            <a:r>
              <a:rPr kumimoji="0" lang="en-US" altLang="zh-CN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）相应的名称进行填写</a:t>
            </a:r>
            <a:r>
              <a:rPr kumimoji="0" lang="zh-CN" altLang="en-US" sz="1400" kern="1200" cap="none" spc="0" normalizeH="0" baseline="0" noProof="0" dirty="0" smtClean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，不可多字、少字、错字，填写</a:t>
            </a:r>
            <a:r>
              <a:rPr kumimoji="0" lang="zh-CN" altLang="en-US" sz="1400" kern="1200" cap="none" spc="0" normalizeH="0" baseline="0" noProof="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格式：如“汉族”；</a:t>
            </a:r>
            <a:endParaRPr kumimoji="0" lang="zh-CN" altLang="en-US" sz="1400" kern="1200" cap="none" spc="0" normalizeH="0" baseline="0" noProof="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indent="352425" defTabSz="914400" eaLnBrk="0" hangingPunct="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</a:t>
            </a:r>
            <a:r>
              <a:rPr kumimoji="0" lang="zh-CN" altLang="en-US" sz="1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政治面貌：</a:t>
            </a:r>
            <a:r>
              <a:rPr kumimoji="0" lang="zh-CN" altLang="en-US" sz="1400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如实填写当前政治面貌，格式严格按照“政治面貌名称字典”（通知附件</a:t>
            </a:r>
            <a:r>
              <a:rPr kumimoji="0" lang="en-US" altLang="zh-CN" sz="1400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400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400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400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）填报，不可多字、少字、错字、如：“中共预备党员”；</a:t>
            </a:r>
            <a:endParaRPr kumimoji="0" lang="en-US" altLang="zh-CN" sz="1400" kern="1200" cap="none" spc="0" normalizeH="0" baseline="0" noProof="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ts val="2400"/>
              </a:lnSpc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kern="1200" cap="none" spc="0" normalizeH="0" baseline="0" noProof="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日期占位符 2"/>
          <p:cNvSpPr>
            <a:spLocks noGrp="1"/>
          </p:cNvSpPr>
          <p:nvPr>
            <p:ph type="dt" sz="half" idx="2"/>
          </p:nvPr>
        </p:nvSpPr>
        <p:spPr>
          <a:ln/>
        </p:spPr>
        <p:txBody>
          <a:bodyPr wrap="square" lIns="91440" tIns="45720" rIns="91440" b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>
              <a:buFont typeface="Arial" panose="020B0604020202020204" pitchFamily="34" charset="0"/>
            </a:pPr>
            <a:fld id="{BB962C8B-B14F-4D97-AF65-F5344CB8AC3E}" type="datetime1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07950" y="152400"/>
            <a:ext cx="8715375" cy="6415088"/>
          </a:xfrm>
          <a:prstGeom prst="rect">
            <a:avLst/>
          </a:prstGeom>
          <a:noFill/>
          <a:ln w="9525" cmpd="sng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入学年月：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已由中心统一录入生源表，毕业生无须改动；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毕业年月：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已由中心统一录入生源表，毕业生无须改动；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14.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学制：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已由中心统一录入生源表，毕业生无须改动；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15.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培养方式：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已由中心统一录入生源表，毕业生无须改动；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16.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委培单位名称：部分毕业生已由中心统一录入生源表（无须改动），未录入的毕业生须严格按照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录取时签订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定向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委培协议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上的具体单位名称填写（务必与委培协议完全一致，否则无法报送），该项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对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定向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委培学生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属于必填字段，否则无法报送；（在校期间工作单位变动的仍按原委培定向协议填报）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17.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委培单位所在地：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具体到县（市、区），不可多字、少字、错字，如“山东省胶州市”、“山东省青岛市市南区”，格式严格按照“全国行政区划名称字典” （通知附件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）填报；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18.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婚姻状况：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根据学生实际情况实事求是规范填写，格式严格按照“婚姻状况字典”（通知附件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）填报，不可多字、少字、错字，如“未婚”。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19.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健康状况：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根据学生实际情况实事求是规范填写，格式严格按照“健康状况字典”（通知附件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）填报，不可多字、少字、错字，如“健康或良好”。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20.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职业资格或专业技术职务：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指持证人具有的职业资格证书或专业技术职务的等级以及发证时间，以国家认可的职业资格证书或专业技术职务证书的内容为准。如“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，维修电工，中级”。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没有该情况的填写“无”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352425" algn="l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日期占位符 2"/>
          <p:cNvSpPr>
            <a:spLocks noGrp="1"/>
          </p:cNvSpPr>
          <p:nvPr>
            <p:ph type="dt" sz="half" idx="2"/>
          </p:nvPr>
        </p:nvSpPr>
        <p:spPr>
          <a:ln/>
        </p:spPr>
        <p:txBody>
          <a:bodyPr wrap="square" lIns="91440" tIns="45720" rIns="91440" b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>
              <a:buFont typeface="Arial" panose="020B0604020202020204" pitchFamily="34" charset="0"/>
            </a:pPr>
            <a:fld id="{BB962C8B-B14F-4D97-AF65-F5344CB8AC3E}" type="datetime1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219075" y="407988"/>
            <a:ext cx="8643938" cy="5761038"/>
          </a:xfrm>
          <a:prstGeom prst="rect">
            <a:avLst/>
          </a:prstGeom>
          <a:noFill/>
          <a:ln w="9525" cmpd="sng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21.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个人手机：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常用能联系上，位数规范。</a:t>
            </a:r>
            <a:endParaRPr kumimoji="0" lang="en-US" altLang="zh-CN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22.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常用邮箱：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常用能联系上，格式规范。</a:t>
            </a:r>
            <a:endParaRPr kumimoji="0" lang="en-US" altLang="zh-CN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23.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户籍性质：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实事求是填报，不可多字、少字、错字，格式为“农业”、“非农业”；</a:t>
            </a:r>
            <a:endParaRPr kumimoji="0" lang="en-US" altLang="zh-CN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24.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户口是否转入学校：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毕业生入学时，已将户口迁往学校的，在该字段录入“是”字样，未迁户口的录入“否”；</a:t>
            </a:r>
            <a:endParaRPr kumimoji="0" lang="en-US" altLang="zh-CN" sz="15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25.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户口所在地</a:t>
            </a:r>
            <a:r>
              <a:rPr kumimoji="0" lang="zh-CN" altLang="en-US" sz="15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：</a:t>
            </a:r>
            <a:r>
              <a:rPr kumimoji="0" lang="zh-CN" altLang="en-US" sz="15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依据现户籍所在地录入，其中入学时户籍迁往学校的按家庭户籍所在地填报（不可填写学校地址），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具体到县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市、区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，格式严格按照“全国行政区划名称字典”（通知附件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字典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）填报，如“山东省胶州市”、“山东省青岛市市南区”；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26.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户口所在地详细地址：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以户口簿记录为准，包括省（自治区、直辖市）、市、县（市、区）、街道（乡镇）及门牌号等，格式：“**省***市***县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区***街道***小区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村***幢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号***室”；</a:t>
            </a:r>
            <a:endParaRPr kumimoji="0" lang="en-US" altLang="zh-CN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27.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入学前档案所在单位：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填写档案所在单位公章上的具体名称，不可填写简称和别称，如“中国海洋大学信息科学与工程学院”、“山东省青岛第二中学”；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3556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28.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档案是否转入学校：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毕业生入学时，已将档案转入学校的，在该字段录入“是”字样，未转档案的录入“否”；</a:t>
            </a:r>
            <a:endParaRPr kumimoji="0" lang="en-US" altLang="zh-CN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3556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29.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常住地址</a:t>
            </a: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填写毕业生家庭现居住半年以上的具体地址，格式：“**省***市***县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区***街道***小区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村***幢</a:t>
            </a:r>
            <a:r>
              <a:rPr kumimoji="0" lang="en-US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号***室”；</a:t>
            </a:r>
            <a:endParaRPr kumimoji="0" lang="en-US" altLang="zh-CN" sz="15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3556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30.</a:t>
            </a: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家庭电话：</a:t>
            </a:r>
            <a:r>
              <a:rPr kumimoji="0" lang="zh-CN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填写可以长期保持联系畅通的电话号码、家庭联系电话或父母常用联系电话即可。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</p:nvPr>
        </p:nvSpPr>
        <p:spPr>
          <a:xfrm>
            <a:off x="250825" y="47625"/>
            <a:ext cx="8229600" cy="357188"/>
          </a:xfrm>
          <a:ln/>
        </p:spPr>
        <p:txBody>
          <a:bodyPr vert="horz" wrap="square" lIns="91440" tIns="45720" rIns="91440" bIns="45720" anchor="ctr" anchorCtr="0"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三、特殊情况及常见问题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554" name="日期占位符 2"/>
          <p:cNvSpPr>
            <a:spLocks noGrp="1"/>
          </p:cNvSpPr>
          <p:nvPr>
            <p:ph type="dt" sz="half" idx="2"/>
          </p:nvPr>
        </p:nvSpPr>
        <p:spPr>
          <a:ln/>
        </p:spPr>
        <p:txBody>
          <a:bodyPr wrap="square" lIns="91440" tIns="45720" rIns="91440" b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>
              <a:buFont typeface="Arial" panose="020B0604020202020204" pitchFamily="34" charset="0"/>
            </a:pPr>
            <a:fld id="{BB962C8B-B14F-4D97-AF65-F5344CB8AC3E}" type="datetime1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3555" name="TextBox 3"/>
          <p:cNvSpPr txBox="1"/>
          <p:nvPr/>
        </p:nvSpPr>
        <p:spPr>
          <a:xfrm>
            <a:off x="234950" y="422275"/>
            <a:ext cx="8929688" cy="60928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本科：</a:t>
            </a:r>
            <a:r>
              <a:rPr lang="en-US" altLang="zh-CN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 </a:t>
            </a:r>
            <a:endParaRPr lang="en-US" altLang="zh-CN" sz="1600" b="1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1.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 拟毕业专业与生源表专业不一致（以实际拟毕业专业为准）</a:t>
            </a:r>
            <a:endParaRPr lang="en-US" altLang="zh-CN" sz="1600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2.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在生源表但确定无法在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年毕（结）业（不报）</a:t>
            </a:r>
            <a:endParaRPr lang="en-US" altLang="zh-CN" sz="1600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3.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拟提前毕业且不在生源表中（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年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4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月补报）</a:t>
            </a:r>
            <a:endParaRPr lang="en-US" altLang="zh-CN" sz="1600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研究生：</a:t>
            </a:r>
            <a:endParaRPr lang="en-US" altLang="zh-CN" sz="1600" b="1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1.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在生源表但确定无法在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年毕（结）业（不报）</a:t>
            </a:r>
            <a:endParaRPr lang="en-US" altLang="zh-CN" sz="1600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2.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拟提前毕业且不在生源表中（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 2023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年</a:t>
            </a:r>
            <a:r>
              <a:rPr lang="en-US" altLang="zh-CN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4</a:t>
            </a:r>
            <a:r>
              <a:rPr lang="zh-CN" altLang="en-US" sz="1600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Calibri" panose="020F0502020204030204" pitchFamily="34" charset="0"/>
              </a:rPr>
              <a:t>月补报）</a:t>
            </a:r>
            <a:endParaRPr lang="en-US" altLang="zh-CN" sz="1600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应在</a:t>
            </a:r>
            <a:r>
              <a:rPr lang="en-US" altLang="zh-CN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年毕（结）业但不在生源表中</a:t>
            </a:r>
            <a:r>
              <a:rPr lang="en-US" altLang="zh-CN" sz="160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——</a:t>
            </a:r>
            <a:r>
              <a:rPr lang="zh-CN" altLang="en-US" sz="160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需要报送</a:t>
            </a:r>
            <a:endParaRPr lang="en-US" altLang="zh-CN" sz="160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港澳台生源毕业生</a:t>
            </a:r>
            <a:r>
              <a:rPr lang="en-US" altLang="zh-CN" sz="160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——</a:t>
            </a:r>
            <a:r>
              <a:rPr lang="zh-CN" altLang="en-US" sz="1600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需要报送</a:t>
            </a:r>
            <a:endParaRPr lang="en-US" altLang="zh-CN" sz="160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●行政区划名称字典找不到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——</a:t>
            </a: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立即反馈至就业中心</a:t>
            </a:r>
            <a:endParaRPr lang="en-US" altLang="zh-CN" sz="1600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●户口所在地：格式严格按照附件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2</a:t>
            </a: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字典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3</a:t>
            </a: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填写，入学时户口迁入学校的，按家庭户口所在地填报，不可填写学校地址！</a:t>
            </a:r>
            <a:endParaRPr lang="en-US" altLang="zh-CN" sz="1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●生源表统一用文本格式，不要有空格</a:t>
            </a:r>
            <a:endParaRPr lang="en-US" altLang="zh-CN" sz="1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●职业资格或专业技术职务：如有多项，用逗号隔开，如没有该情况，必须填“无”，不能空着</a:t>
            </a:r>
            <a:endParaRPr lang="en-US" altLang="zh-CN" sz="1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生源基数很重要，在生源表中但确定</a:t>
            </a:r>
            <a:r>
              <a:rPr lang="en-US" altLang="zh-CN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年不能毕（结）业且不参加</a:t>
            </a:r>
            <a:r>
              <a:rPr lang="en-US" altLang="zh-CN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2023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年预计毕业生生源采集的学生需学部、各学院（中心）落实情况后并提供不报生源名单，建议与学生本人核实清楚并注明不报生源原因（原因不可以是联系不上）。</a:t>
            </a:r>
            <a:endParaRPr lang="en-US" altLang="zh-CN" sz="1600" b="1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>
              <a:lnSpc>
                <a:spcPts val="2600"/>
              </a:lnSpc>
              <a:buFont typeface="Arial" panose="020B0604020202020204" pitchFamily="34" charset="0"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●</a:t>
            </a:r>
            <a:r>
              <a:rPr lang="zh-CN" altLang="en-US" sz="16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  <a:t>未尽事宜，请及时与就业中心联系。</a:t>
            </a:r>
            <a:endParaRPr lang="zh-CN" altLang="en-US" sz="1600" b="1" dirty="0">
              <a:solidFill>
                <a:srgbClr val="3333FF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4578" name="日期占位符 3"/>
          <p:cNvSpPr>
            <a:spLocks noGrp="1"/>
          </p:cNvSpPr>
          <p:nvPr>
            <p:ph type="dt" sz="half" idx="2"/>
          </p:nvPr>
        </p:nvSpPr>
        <p:spPr>
          <a:ln/>
        </p:spPr>
        <p:txBody>
          <a:bodyPr wrap="square" lIns="91440" tIns="45720" rIns="91440" bIns="4572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eaLnBrk="1" hangingPunct="1">
              <a:buFont typeface="Arial" panose="020B0604020202020204" pitchFamily="34" charset="0"/>
            </a:pPr>
            <a:fld id="{BB962C8B-B14F-4D97-AF65-F5344CB8AC3E}" type="datetime1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sym typeface="Calibri" panose="020F0502020204030204" pitchFamily="34" charset="0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jJmODFjMDc0MThmNGUwOTg5MWI1ZTMzNjI0YjFhNjIifQ==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主题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2814</Words>
  <Application>WPS 演示</Application>
  <PresentationFormat>全屏显示(4:3)</PresentationFormat>
  <Paragraphs>100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黑体</vt:lpstr>
      <vt:lpstr>微软雅黑</vt:lpstr>
      <vt:lpstr>Times New Roman</vt:lpstr>
      <vt:lpstr>+mn-ea</vt:lpstr>
      <vt:lpstr>Segoe Print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2017届毕业生生源采集工作说明 山东高校毕业生就业信息网常用功能介绍</dc:title>
  <dc:creator/>
  <cp:lastModifiedBy>Pooh</cp:lastModifiedBy>
  <cp:revision>429</cp:revision>
  <dcterms:created xsi:type="dcterms:W3CDTF">2021-09-18T02:29:56Z</dcterms:created>
  <dcterms:modified xsi:type="dcterms:W3CDTF">2022-09-21T13:17:53Z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A8338DEAE9F148C3A0A14C447D1EADCE</vt:lpwstr>
  </property>
  <property fmtid="{D5CDD505-2E9C-101B-9397-08002B2CF9AE}" pid="3" name="KSOProductBuildVer">
    <vt:lpwstr>2052-11.1.0.12358</vt:lpwstr>
  </property>
</Properties>
</file>